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93"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91"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6" r:id="rId33"/>
    <p:sldId id="292" r:id="rId34"/>
    <p:sldId id="287" r:id="rId35"/>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66"/>
    <p:restoredTop sz="94521"/>
  </p:normalViewPr>
  <p:slideViewPr>
    <p:cSldViewPr snapToGrid="0" snapToObjects="1">
      <p:cViewPr varScale="1">
        <p:scale>
          <a:sx n="144" d="100"/>
          <a:sy n="144" d="100"/>
        </p:scale>
        <p:origin x="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hyperlink" Target="https://www.youtube.com/watch?v=KgkdwtYW-t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asecuritysite.com/ecdh/js0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hyperlink" Target="https://asecuritysite.com/webcrypto/crypt_x25519_enc" TargetMode="External"/><Relationship Id="rId4" Type="http://schemas.openxmlformats.org/officeDocument/2006/relationships/hyperlink" Target="https://asecuritysite.com/webcrypto/crypt_ecdh_enc"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ti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7A478156-E82D-DAF9-5539-D01CD5AF6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5948" y="33272"/>
            <a:ext cx="5715000" cy="5715000"/>
          </a:xfrm>
          <a:prstGeom prst="rect">
            <a:avLst/>
          </a:prstGeom>
        </p:spPr>
      </p:pic>
      <p:pic>
        <p:nvPicPr>
          <p:cNvPr id="8" name="Picture 7" descr="A person with long white hair and a beard&#10;&#10;Description automatically generated">
            <a:hlinkClick r:id="rId4"/>
            <a:extLst>
              <a:ext uri="{FF2B5EF4-FFF2-40B4-BE49-F238E27FC236}">
                <a16:creationId xmlns:a16="http://schemas.microsoft.com/office/drawing/2014/main" id="{38737721-0B6C-1910-3435-C697FD260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86" y="1601638"/>
            <a:ext cx="6055808" cy="3398407"/>
          </a:xfrm>
          <a:prstGeom prst="rect">
            <a:avLst/>
          </a:prstGeom>
        </p:spPr>
      </p:pic>
      <p:pic>
        <p:nvPicPr>
          <p:cNvPr id="5" name="Picture 2" descr="Forty Years Later, Turing Prize Winners Devoted to Digital Privacy and ...">
            <a:extLst>
              <a:ext uri="{FF2B5EF4-FFF2-40B4-BE49-F238E27FC236}">
                <a16:creationId xmlns:a16="http://schemas.microsoft.com/office/drawing/2014/main" id="{655A8C23-991B-F7AD-C458-FE5C0DF0E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35" y="1232246"/>
            <a:ext cx="5645169" cy="4861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8612" y="1403953"/>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3896053" y="179919"/>
            <a:ext cx="7886701" cy="649701"/>
          </a:xfrm>
          <a:prstGeom prst="rect">
            <a:avLst/>
          </a:prstGeom>
        </p:spPr>
        <p:txBody>
          <a:bodyPr/>
          <a:lstStyle/>
          <a:p>
            <a:r>
              <a:rPr dirty="0"/>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rPr dirty="0"/>
              <a:t>-----BEGIN EC PARAMETERS-----</a:t>
            </a:r>
          </a:p>
          <a:p>
            <a:pPr defTabSz="762000">
              <a:defRPr sz="1400" b="1"/>
            </a:pPr>
            <a:r>
              <a:rPr dirty="0" err="1"/>
              <a:t>BgUrgQQACg</a:t>
            </a:r>
            <a:r>
              <a:rPr dirty="0"/>
              <a:t>==</a:t>
            </a:r>
          </a:p>
          <a:p>
            <a:pPr defTabSz="762000">
              <a:defRPr sz="1400" b="1"/>
            </a:pPr>
            <a:r>
              <a:rPr dirty="0"/>
              <a:t>-----END EC PARAMETERS-----</a:t>
            </a:r>
          </a:p>
          <a:p>
            <a:pPr defTabSz="762000">
              <a:defRPr sz="1400" b="1"/>
            </a:pPr>
            <a:r>
              <a:rPr dirty="0"/>
              <a:t>-----BEGIN EC PRIVATE KEY-----</a:t>
            </a:r>
          </a:p>
          <a:p>
            <a:pPr defTabSz="762000">
              <a:defRPr sz="1400" b="1"/>
            </a:pPr>
            <a:r>
              <a:rPr dirty="0"/>
              <a:t>MHQCAQEEIEa56GG2PTUJyIt4FydaMNItYsjNj6ZIbd7jXvDY4ElfoAcGBSuBBAAK</a:t>
            </a:r>
          </a:p>
          <a:p>
            <a:pPr defTabSz="762000">
              <a:defRPr sz="1400" b="1"/>
            </a:pPr>
            <a:r>
              <a:rPr dirty="0"/>
              <a:t>oUQDQgAEJQDn8/vd8oQpA/VE3ch0lM6VAprOTiV9VLp38rwfOog3qUYcTxxX/</a:t>
            </a:r>
            <a:r>
              <a:rPr dirty="0" err="1"/>
              <a:t>sxJ</a:t>
            </a:r>
            <a:endParaRPr dirty="0"/>
          </a:p>
          <a:p>
            <a:pPr defTabSz="762000">
              <a:defRPr sz="1400" b="1"/>
            </a:pPr>
            <a:r>
              <a:rPr dirty="0"/>
              <a:t>l1M4HncqEopYIKkkovoFFi62Yph6nw==</a:t>
            </a:r>
          </a:p>
          <a:p>
            <a:pPr defTabSz="762000">
              <a:defRPr sz="1400" b="1"/>
            </a:pPr>
            <a:r>
              <a:rPr dirty="0"/>
              <a:t>-----END EC PRIVATE KEY-----</a:t>
            </a:r>
          </a:p>
          <a:p>
            <a:pPr defTabSz="762000">
              <a:defRPr sz="1400" b="1"/>
            </a:pPr>
            <a:r>
              <a:rPr dirty="0"/>
              <a:t>Private-Key: (256 bit)</a:t>
            </a:r>
          </a:p>
          <a:p>
            <a:pPr defTabSz="762000">
              <a:defRPr sz="1400" b="1"/>
            </a:pPr>
            <a:r>
              <a:rPr dirty="0" err="1"/>
              <a:t>priv</a:t>
            </a:r>
            <a:r>
              <a:rPr dirty="0"/>
              <a:t>:</a:t>
            </a:r>
          </a:p>
          <a:p>
            <a:pPr defTabSz="762000">
              <a:defRPr sz="1400" b="1"/>
            </a:pPr>
            <a:r>
              <a:rPr dirty="0"/>
              <a:t>    34:7c:b7:89:8c:d9:5f:eb:00:73:94:3e:bc:b9:97:</a:t>
            </a:r>
          </a:p>
          <a:p>
            <a:pPr defTabSz="762000">
              <a:defRPr sz="1400" b="1"/>
            </a:pPr>
            <a:r>
              <a:rPr dirty="0"/>
              <a:t>    89:67:ef:e7:f5:04:ba:04:a3:1b:4f:ec:b0:63:1c:</a:t>
            </a:r>
          </a:p>
          <a:p>
            <a:pPr defTabSz="762000">
              <a:defRPr sz="1400" b="1"/>
            </a:pPr>
            <a:r>
              <a:rPr dirty="0"/>
              <a:t>    66:10</a:t>
            </a:r>
          </a:p>
          <a:p>
            <a:pPr defTabSz="762000">
              <a:defRPr sz="1400" b="1"/>
            </a:pPr>
            <a:r>
              <a:rPr dirty="0"/>
              <a:t>pub: </a:t>
            </a:r>
          </a:p>
          <a:p>
            <a:pPr defTabSz="762000">
              <a:defRPr sz="1400" b="1"/>
            </a:pPr>
            <a:r>
              <a:rPr dirty="0"/>
              <a:t>    04:29:b0:50:38:a6:32:fc:89:a1:2b:65:80:7b:14:</a:t>
            </a:r>
          </a:p>
          <a:p>
            <a:pPr defTabSz="762000">
              <a:defRPr sz="1400" b="1"/>
            </a:pPr>
            <a:r>
              <a:rPr dirty="0"/>
              <a:t>    8e:20:f3:03:2a:34:85:1f:3a:63:1a:fc:30:96:83:</a:t>
            </a:r>
          </a:p>
          <a:p>
            <a:pPr defTabSz="762000">
              <a:defRPr sz="1400" b="1"/>
            </a:pPr>
            <a:r>
              <a:rPr dirty="0"/>
              <a:t>    c0:e0:b7:72:77:17:cf:0c:53:2f:b9:e9:48:de:c2:</a:t>
            </a:r>
          </a:p>
          <a:p>
            <a:pPr defTabSz="762000">
              <a:defRPr sz="1400" b="1"/>
            </a:pPr>
            <a:r>
              <a:rPr dirty="0"/>
              <a:t>    70:1c:74:12:8d:04:8d:18:55:af:34:ff:9b:0b:a4:</a:t>
            </a:r>
          </a:p>
          <a:p>
            <a:pPr defTabSz="762000">
              <a:defRPr sz="1400" b="1"/>
            </a:pPr>
            <a:r>
              <a:rPr dirty="0"/>
              <a:t>    8a:bb:1d:3b:b9</a:t>
            </a:r>
          </a:p>
          <a:p>
            <a:pPr defTabSz="762000">
              <a:defRPr sz="1400" b="1"/>
            </a:pPr>
            <a:r>
              <a:rPr dirty="0"/>
              <a:t>ASN1 OID: secp256k1</a:t>
            </a:r>
          </a:p>
          <a:p>
            <a:pPr defTabSz="762000">
              <a:defRPr sz="1400" b="1"/>
            </a:pPr>
            <a:r>
              <a:rPr dirty="0"/>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a:hlinkClick r:id="rId3"/>
            <a:extLst>
              <a:ext uri="{FF2B5EF4-FFF2-40B4-BE49-F238E27FC236}">
                <a16:creationId xmlns:a16="http://schemas.microsoft.com/office/drawing/2014/main" id="{F348E28B-ED13-B185-EEC1-53D9CB5D6FF0}"/>
              </a:ext>
            </a:extLst>
          </p:cNvPr>
          <p:cNvGrpSpPr/>
          <p:nvPr/>
        </p:nvGrpSpPr>
        <p:grpSpPr>
          <a:xfrm>
            <a:off x="-19050" y="5142149"/>
            <a:ext cx="1295400" cy="576263"/>
            <a:chOff x="0" y="0"/>
            <a:chExt cx="1295400" cy="576262"/>
          </a:xfrm>
        </p:grpSpPr>
        <p:sp>
          <p:nvSpPr>
            <p:cNvPr id="3" name="Rectangle">
              <a:extLst>
                <a:ext uri="{FF2B5EF4-FFF2-40B4-BE49-F238E27FC236}">
                  <a16:creationId xmlns:a16="http://schemas.microsoft.com/office/drawing/2014/main" id="{ED4BB647-1D1A-97DA-0C44-B6A8F9FE3131}"/>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4" name="Example">
              <a:extLst>
                <a:ext uri="{FF2B5EF4-FFF2-40B4-BE49-F238E27FC236}">
                  <a16:creationId xmlns:a16="http://schemas.microsoft.com/office/drawing/2014/main" id="{25E3E9C3-813F-9F46-B528-BA6514D53C5F}"/>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4"/>
                </a:rPr>
                <a:t>ECDH</a:t>
              </a:r>
              <a:endParaRPr dirty="0"/>
            </a:p>
          </p:txBody>
        </p:sp>
      </p:grpSp>
      <p:grpSp>
        <p:nvGrpSpPr>
          <p:cNvPr id="5" name="Group">
            <a:hlinkClick r:id="rId3"/>
            <a:extLst>
              <a:ext uri="{FF2B5EF4-FFF2-40B4-BE49-F238E27FC236}">
                <a16:creationId xmlns:a16="http://schemas.microsoft.com/office/drawing/2014/main" id="{0B49CBE3-3D80-390D-AC1B-057B9A34B5D1}"/>
              </a:ext>
            </a:extLst>
          </p:cNvPr>
          <p:cNvGrpSpPr/>
          <p:nvPr/>
        </p:nvGrpSpPr>
        <p:grpSpPr>
          <a:xfrm>
            <a:off x="1402857" y="5119688"/>
            <a:ext cx="1295400" cy="576263"/>
            <a:chOff x="0" y="0"/>
            <a:chExt cx="1295400" cy="576262"/>
          </a:xfrm>
        </p:grpSpPr>
        <p:sp>
          <p:nvSpPr>
            <p:cNvPr id="6" name="Rectangle">
              <a:extLst>
                <a:ext uri="{FF2B5EF4-FFF2-40B4-BE49-F238E27FC236}">
                  <a16:creationId xmlns:a16="http://schemas.microsoft.com/office/drawing/2014/main" id="{3DB136B7-37D2-FB7A-199C-F5F0727D017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77C91C75-9F5D-B305-19C3-AE5175F08BDB}"/>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X25519</a:t>
              </a:r>
              <a:endParaRPr dirty="0"/>
            </a:p>
          </p:txBody>
        </p:sp>
      </p:grpSp>
      <p:grpSp>
        <p:nvGrpSpPr>
          <p:cNvPr id="8" name="Group">
            <a:hlinkClick r:id="rId3"/>
            <a:extLst>
              <a:ext uri="{FF2B5EF4-FFF2-40B4-BE49-F238E27FC236}">
                <a16:creationId xmlns:a16="http://schemas.microsoft.com/office/drawing/2014/main" id="{04B5DC8F-EE2E-6B8C-8B05-6BDAD9516D1F}"/>
              </a:ext>
            </a:extLst>
          </p:cNvPr>
          <p:cNvGrpSpPr/>
          <p:nvPr/>
        </p:nvGrpSpPr>
        <p:grpSpPr>
          <a:xfrm>
            <a:off x="2824764" y="5084656"/>
            <a:ext cx="1295400" cy="646329"/>
            <a:chOff x="0" y="-35032"/>
            <a:chExt cx="1295400" cy="646328"/>
          </a:xfrm>
        </p:grpSpPr>
        <p:sp>
          <p:nvSpPr>
            <p:cNvPr id="9" name="Rectangle">
              <a:extLst>
                <a:ext uri="{FF2B5EF4-FFF2-40B4-BE49-F238E27FC236}">
                  <a16:creationId xmlns:a16="http://schemas.microsoft.com/office/drawing/2014/main" id="{A18C3634-8705-8971-5F63-9BF081B6C59F}"/>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Example">
              <a:extLst>
                <a:ext uri="{FF2B5EF4-FFF2-40B4-BE49-F238E27FC236}">
                  <a16:creationId xmlns:a16="http://schemas.microsoft.com/office/drawing/2014/main" id="{BFAA7626-5AFB-8EBC-9B28-AD44309F4B5D}"/>
                </a:ext>
              </a:extLst>
            </p:cNvPr>
            <p:cNvSpPr txBox="1"/>
            <p:nvPr/>
          </p:nvSpPr>
          <p:spPr>
            <a:xfrm>
              <a:off x="0" y="-35032"/>
              <a:ext cx="129540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Hybrid Encryption</a:t>
              </a:r>
              <a:endParaRPr dirty="0"/>
            </a:p>
          </p:txBody>
        </p:sp>
      </p:grpSp>
    </p:spTree>
    <p:extLst>
      <p:ext uri="{BB962C8B-B14F-4D97-AF65-F5344CB8AC3E}">
        <p14:creationId xmlns:p14="http://schemas.microsoft.com/office/powerpoint/2010/main" val="285124967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0EC4-33F0-5C08-4D38-55A195294ECF}"/>
            </a:ext>
          </a:extLst>
        </p:cNvPr>
        <p:cNvGrpSpPr/>
        <p:nvPr/>
      </p:nvGrpSpPr>
      <p:grpSpPr>
        <a:xfrm>
          <a:off x="0" y="0"/>
          <a:ext cx="0" cy="0"/>
          <a:chOff x="0" y="0"/>
          <a:chExt cx="0" cy="0"/>
        </a:xfrm>
      </p:grpSpPr>
      <p:sp>
        <p:nvSpPr>
          <p:cNvPr id="91" name="Title">
            <a:extLst>
              <a:ext uri="{FF2B5EF4-FFF2-40B4-BE49-F238E27FC236}">
                <a16:creationId xmlns:a16="http://schemas.microsoft.com/office/drawing/2014/main" id="{0F3CFB72-3B5C-4C68-55CE-D6A86E92A186}"/>
              </a:ext>
            </a:extLst>
          </p:cNvPr>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a:extLst>
              <a:ext uri="{FF2B5EF4-FFF2-40B4-BE49-F238E27FC236}">
                <a16:creationId xmlns:a16="http://schemas.microsoft.com/office/drawing/2014/main" id="{F1145EFE-FA9A-8AE9-55AA-670F53292A35}"/>
              </a:ext>
            </a:extLst>
          </p:cNvPr>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18F37033-06EC-1C3F-CD07-058B7D4D1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23850"/>
            <a:ext cx="4725416" cy="26934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 phone&#10;&#10;AI-generated content may be incorrect.">
            <a:extLst>
              <a:ext uri="{FF2B5EF4-FFF2-40B4-BE49-F238E27FC236}">
                <a16:creationId xmlns:a16="http://schemas.microsoft.com/office/drawing/2014/main" id="{0BD68A95-C33C-95C1-8629-54D57FFCC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34722"/>
            <a:ext cx="7772400" cy="4445555"/>
          </a:xfrm>
          <a:prstGeom prst="rect">
            <a:avLst/>
          </a:prstGeom>
        </p:spPr>
      </p:pic>
      <p:pic>
        <p:nvPicPr>
          <p:cNvPr id="5" name="Picture 4" descr="A diagram of a computer&#10;&#10;AI-generated content may be incorrect.">
            <a:extLst>
              <a:ext uri="{FF2B5EF4-FFF2-40B4-BE49-F238E27FC236}">
                <a16:creationId xmlns:a16="http://schemas.microsoft.com/office/drawing/2014/main" id="{37921D7C-E31D-04C3-D4C0-ED3F1E0E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6" y="1396232"/>
            <a:ext cx="7772400" cy="3226568"/>
          </a:xfrm>
          <a:prstGeom prst="rect">
            <a:avLst/>
          </a:prstGeom>
        </p:spPr>
      </p:pic>
    </p:spTree>
    <p:extLst>
      <p:ext uri="{BB962C8B-B14F-4D97-AF65-F5344CB8AC3E}">
        <p14:creationId xmlns:p14="http://schemas.microsoft.com/office/powerpoint/2010/main" val="844036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pic>
        <p:nvPicPr>
          <p:cNvPr id="3" name="Picture 2" descr="A diagram of a computer tunnel&#10;&#10;AI-generated content may be incorrect.">
            <a:extLst>
              <a:ext uri="{FF2B5EF4-FFF2-40B4-BE49-F238E27FC236}">
                <a16:creationId xmlns:a16="http://schemas.microsoft.com/office/drawing/2014/main" id="{AEE03301-D968-CE0F-5A5A-67B925FCF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 y="1444786"/>
            <a:ext cx="7772400" cy="258746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125</TotalTime>
  <Words>1614</Words>
  <Application>Microsoft Macintosh PowerPoint</Application>
  <PresentationFormat>On-screen Show (16:10)</PresentationFormat>
  <Paragraphs>159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21</cp:revision>
  <dcterms:modified xsi:type="dcterms:W3CDTF">2025-02-24T08:41:27Z</dcterms:modified>
</cp:coreProperties>
</file>